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3"/>
  </p:notesMasterIdLst>
  <p:sldIdLst>
    <p:sldId id="257" r:id="rId2"/>
  </p:sldIdLst>
  <p:sldSz cx="37307838" cy="32096075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109" userDrawn="1">
          <p15:clr>
            <a:srgbClr val="A4A3A4"/>
          </p15:clr>
        </p15:guide>
        <p15:guide id="2" pos="1175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F7F7F"/>
    <a:srgbClr val="A1A1A1"/>
    <a:srgbClr val="B3B3B3"/>
    <a:srgbClr val="005ECE"/>
    <a:srgbClr val="002550"/>
    <a:srgbClr val="7A7A7A"/>
    <a:srgbClr val="135D2E"/>
    <a:srgbClr val="17793C"/>
    <a:srgbClr val="CF7A29"/>
    <a:srgbClr val="C6B06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51" autoAdjust="0"/>
    <p:restoredTop sz="95161" autoAdjust="0"/>
  </p:normalViewPr>
  <p:slideViewPr>
    <p:cSldViewPr>
      <p:cViewPr>
        <p:scale>
          <a:sx n="30" d="100"/>
          <a:sy n="30" d="100"/>
        </p:scale>
        <p:origin x="216" y="-336"/>
      </p:cViewPr>
      <p:guideLst>
        <p:guide orient="horz" pos="10109"/>
        <p:guide pos="11751"/>
      </p:guideLst>
    </p:cSldViewPr>
  </p:slideViewPr>
  <p:notesTextViewPr>
    <p:cViewPr>
      <p:scale>
        <a:sx n="50" d="100"/>
        <a:sy n="50" d="100"/>
      </p:scale>
      <p:origin x="0" y="0"/>
    </p:cViewPr>
  </p:notesTextViewPr>
  <p:sorterViewPr>
    <p:cViewPr>
      <p:scale>
        <a:sx n="30" d="100"/>
        <a:sy n="3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FE837D-FC8C-C646-A5F3-048E5EE4E248}" type="datetimeFigureOut">
              <a:rPr lang="en-US" smtClean="0"/>
              <a:t>6/8/22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774825" y="1200150"/>
            <a:ext cx="37655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838" y="4621213"/>
            <a:ext cx="5851525" cy="37798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12D153-C733-BD43-B646-504910721E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3520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12D153-C733-BD43-B646-504910721E8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60792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4497178" y="11170183"/>
            <a:ext cx="28313483" cy="7703058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1428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47368" y="20370309"/>
            <a:ext cx="20813110" cy="5802819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7752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1865376" indent="0" algn="ctr">
              <a:buNone/>
              <a:defRPr sz="7752"/>
            </a:lvl2pPr>
            <a:lvl3pPr marL="3730752" indent="0" algn="ctr">
              <a:buNone/>
              <a:defRPr sz="7344"/>
            </a:lvl3pPr>
            <a:lvl4pPr marL="5596128" indent="0" algn="ctr">
              <a:buNone/>
              <a:defRPr sz="6528"/>
            </a:lvl4pPr>
            <a:lvl5pPr marL="7461504" indent="0" algn="ctr">
              <a:buNone/>
              <a:defRPr sz="6528"/>
            </a:lvl5pPr>
            <a:lvl6pPr marL="9326880" indent="0" algn="ctr">
              <a:buNone/>
              <a:defRPr sz="6528"/>
            </a:lvl6pPr>
            <a:lvl7pPr marL="11192256" indent="0" algn="ctr">
              <a:buNone/>
              <a:defRPr sz="6528"/>
            </a:lvl7pPr>
            <a:lvl8pPr marL="13057632" indent="0" algn="ctr">
              <a:buNone/>
              <a:defRPr sz="6528"/>
            </a:lvl8pPr>
            <a:lvl9pPr marL="14923008" indent="0" algn="ctr">
              <a:buNone/>
              <a:defRPr sz="6528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5C343-8328-4C75-8812-64EE71D4FAC4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874305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CDC17-41B4-4A0A-B84D-5555D4F6F9C3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99647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6478748" y="4386464"/>
            <a:ext cx="4300218" cy="2332314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52724" y="4386464"/>
            <a:ext cx="19242154" cy="2332314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A7D36-66F7-4E6B-9A8E-5F795E6B8871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970908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AE889-E75F-4CAE-B36B-773A819E509D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155883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4514248" y="11170183"/>
            <a:ext cx="28316649" cy="7703058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1428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47368" y="20369939"/>
            <a:ext cx="20813110" cy="5920701"/>
          </a:xfrm>
        </p:spPr>
        <p:txBody>
          <a:bodyPr anchor="t" anchorCtr="1">
            <a:normAutofit/>
          </a:bodyPr>
          <a:lstStyle>
            <a:lvl1pPr marL="0" indent="0">
              <a:buNone/>
              <a:defRPr sz="7752">
                <a:solidFill>
                  <a:schemeClr val="tx1"/>
                </a:solidFill>
              </a:defRPr>
            </a:lvl1pPr>
            <a:lvl2pPr marL="1865376" indent="0">
              <a:buNone/>
              <a:defRPr sz="7752">
                <a:solidFill>
                  <a:schemeClr val="tx1">
                    <a:tint val="75000"/>
                  </a:schemeClr>
                </a:solidFill>
              </a:defRPr>
            </a:lvl2pPr>
            <a:lvl3pPr marL="3730752" indent="0">
              <a:buNone/>
              <a:defRPr sz="7344">
                <a:solidFill>
                  <a:schemeClr val="tx1">
                    <a:tint val="75000"/>
                  </a:schemeClr>
                </a:solidFill>
              </a:defRPr>
            </a:lvl3pPr>
            <a:lvl4pPr marL="5596128" indent="0">
              <a:buNone/>
              <a:defRPr sz="6528">
                <a:solidFill>
                  <a:schemeClr val="tx1">
                    <a:tint val="75000"/>
                  </a:schemeClr>
                </a:solidFill>
              </a:defRPr>
            </a:lvl4pPr>
            <a:lvl5pPr marL="7461504" indent="0">
              <a:buNone/>
              <a:defRPr sz="6528">
                <a:solidFill>
                  <a:schemeClr val="tx1">
                    <a:tint val="75000"/>
                  </a:schemeClr>
                </a:solidFill>
              </a:defRPr>
            </a:lvl5pPr>
            <a:lvl6pPr marL="9326880" indent="0">
              <a:buNone/>
              <a:defRPr sz="6528">
                <a:solidFill>
                  <a:schemeClr val="tx1">
                    <a:tint val="75000"/>
                  </a:schemeClr>
                </a:solidFill>
              </a:defRPr>
            </a:lvl6pPr>
            <a:lvl7pPr marL="11192256" indent="0">
              <a:buNone/>
              <a:defRPr sz="6528">
                <a:solidFill>
                  <a:schemeClr val="tx1">
                    <a:tint val="75000"/>
                  </a:schemeClr>
                </a:solidFill>
              </a:defRPr>
            </a:lvl7pPr>
            <a:lvl8pPr marL="13057632" indent="0">
              <a:buNone/>
              <a:defRPr sz="6528">
                <a:solidFill>
                  <a:schemeClr val="tx1">
                    <a:tint val="75000"/>
                  </a:schemeClr>
                </a:solidFill>
              </a:defRPr>
            </a:lvl8pPr>
            <a:lvl9pPr marL="14923008" indent="0">
              <a:buNone/>
              <a:defRPr sz="652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BF083-C7CB-4D18-A616-C9E48680EB33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54223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497176" y="12346290"/>
            <a:ext cx="13415248" cy="145175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395412" y="12346290"/>
            <a:ext cx="13425420" cy="145175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7990D-E40A-43D7-A151-963C7FD01581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164006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97174" y="10827088"/>
            <a:ext cx="13415252" cy="3295192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7752" b="0" cap="all" spc="408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1865376" indent="0">
              <a:buNone/>
              <a:defRPr sz="7752" b="1"/>
            </a:lvl2pPr>
            <a:lvl3pPr marL="3730752" indent="0">
              <a:buNone/>
              <a:defRPr sz="7344" b="1"/>
            </a:lvl3pPr>
            <a:lvl4pPr marL="5596128" indent="0">
              <a:buNone/>
              <a:defRPr sz="6528" b="1"/>
            </a:lvl4pPr>
            <a:lvl5pPr marL="7461504" indent="0">
              <a:buNone/>
              <a:defRPr sz="6528" b="1"/>
            </a:lvl5pPr>
            <a:lvl6pPr marL="9326880" indent="0">
              <a:buNone/>
              <a:defRPr sz="6528" b="1"/>
            </a:lvl6pPr>
            <a:lvl7pPr marL="11192256" indent="0">
              <a:buNone/>
              <a:defRPr sz="6528" b="1"/>
            </a:lvl7pPr>
            <a:lvl8pPr marL="13057632" indent="0">
              <a:buNone/>
              <a:defRPr sz="6528" b="1"/>
            </a:lvl8pPr>
            <a:lvl9pPr marL="14923008" indent="0">
              <a:buNone/>
              <a:defRPr sz="6528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97174" y="14710701"/>
            <a:ext cx="13415252" cy="121531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9395412" y="14710701"/>
            <a:ext cx="13425420" cy="12153152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19395412" y="10827088"/>
            <a:ext cx="13425420" cy="3295192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7752" b="0" cap="all" spc="408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1865376" indent="0">
              <a:buNone/>
              <a:defRPr sz="7752" b="1"/>
            </a:lvl2pPr>
            <a:lvl3pPr marL="3730752" indent="0">
              <a:buNone/>
              <a:defRPr sz="7344" b="1"/>
            </a:lvl3pPr>
            <a:lvl4pPr marL="5596128" indent="0">
              <a:buNone/>
              <a:defRPr sz="6528" b="1"/>
            </a:lvl4pPr>
            <a:lvl5pPr marL="7461504" indent="0">
              <a:buNone/>
              <a:defRPr sz="6528" b="1"/>
            </a:lvl5pPr>
            <a:lvl6pPr marL="9326880" indent="0">
              <a:buNone/>
              <a:defRPr sz="6528" b="1"/>
            </a:lvl6pPr>
            <a:lvl7pPr marL="11192256" indent="0">
              <a:buNone/>
              <a:defRPr sz="6528" b="1"/>
            </a:lvl7pPr>
            <a:lvl8pPr marL="13057632" indent="0">
              <a:buNone/>
              <a:defRPr sz="6528" b="1"/>
            </a:lvl8pPr>
            <a:lvl9pPr marL="14923008" indent="0">
              <a:buNone/>
              <a:defRPr sz="6528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40B95-B3A6-4A39-83C3-E063EFFAC185}" type="slidenum">
              <a:rPr lang="en-US" altLang="en-US" smtClean="0"/>
              <a:pPr/>
              <a:t>‹#›</a:t>
            </a:fld>
            <a:endParaRPr lang="en-US" alt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5965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2D78A-E6EF-4EDB-8280-62C725F382D9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032820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FC359-9A1C-4109-9235-424D006DB36E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89815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18653919" cy="320960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2614091" y="10501330"/>
            <a:ext cx="13425738" cy="5342312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8568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612581" y="3765940"/>
            <a:ext cx="14736596" cy="24564196"/>
          </a:xfrm>
        </p:spPr>
        <p:txBody>
          <a:bodyPr>
            <a:normAutofit/>
          </a:bodyPr>
          <a:lstStyle>
            <a:lvl1pPr>
              <a:defRPr sz="7752">
                <a:solidFill>
                  <a:schemeClr val="tx1"/>
                </a:solidFill>
              </a:defRPr>
            </a:lvl1pPr>
            <a:lvl2pPr>
              <a:defRPr sz="6528">
                <a:solidFill>
                  <a:schemeClr val="tx1"/>
                </a:solidFill>
              </a:defRPr>
            </a:lvl2pPr>
            <a:lvl3pPr>
              <a:defRPr sz="6528">
                <a:solidFill>
                  <a:schemeClr val="tx1"/>
                </a:solidFill>
              </a:defRPr>
            </a:lvl3pPr>
            <a:lvl4pPr>
              <a:defRPr sz="6528">
                <a:solidFill>
                  <a:schemeClr val="tx1"/>
                </a:solidFill>
              </a:defRPr>
            </a:lvl4pPr>
            <a:lvl5pPr>
              <a:defRPr sz="6528">
                <a:solidFill>
                  <a:schemeClr val="tx1"/>
                </a:solidFill>
              </a:defRPr>
            </a:lvl5pPr>
            <a:lvl6pPr>
              <a:defRPr sz="6528"/>
            </a:lvl6pPr>
            <a:lvl7pPr>
              <a:defRPr sz="6528"/>
            </a:lvl7pPr>
            <a:lvl8pPr>
              <a:defRPr sz="6528"/>
            </a:lvl8pPr>
            <a:lvl9pPr>
              <a:defRPr sz="6528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520927" y="16613945"/>
            <a:ext cx="11612065" cy="10268292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6120">
                <a:solidFill>
                  <a:srgbClr val="FFFFFF"/>
                </a:solidFill>
              </a:defRPr>
            </a:lvl1pPr>
            <a:lvl2pPr marL="1865376" indent="0">
              <a:buNone/>
              <a:defRPr sz="5712"/>
            </a:lvl2pPr>
            <a:lvl3pPr marL="3730752" indent="0">
              <a:buNone/>
              <a:defRPr sz="4896"/>
            </a:lvl3pPr>
            <a:lvl4pPr marL="5596128" indent="0">
              <a:buNone/>
              <a:defRPr sz="4080"/>
            </a:lvl4pPr>
            <a:lvl5pPr marL="7461504" indent="0">
              <a:buNone/>
              <a:defRPr sz="4080"/>
            </a:lvl5pPr>
            <a:lvl6pPr marL="9326880" indent="0">
              <a:buNone/>
              <a:defRPr sz="4080"/>
            </a:lvl6pPr>
            <a:lvl7pPr marL="11192256" indent="0">
              <a:buNone/>
              <a:defRPr sz="4080"/>
            </a:lvl7pPr>
            <a:lvl8pPr marL="13057632" indent="0">
              <a:buNone/>
              <a:defRPr sz="4080"/>
            </a:lvl8pPr>
            <a:lvl9pPr marL="14923008" indent="0">
              <a:buNone/>
              <a:defRPr sz="4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2614091" y="29186031"/>
            <a:ext cx="15530236" cy="1497817"/>
          </a:xfrm>
        </p:spPr>
        <p:txBody>
          <a:bodyPr>
            <a:normAutofit/>
          </a:bodyPr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02338-2C57-4F84-B7E9-7358A8A32F36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37748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6" y="0"/>
            <a:ext cx="18653915" cy="320960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2611549" y="10501323"/>
            <a:ext cx="13430822" cy="5349346"/>
          </a:xfrm>
          <a:solidFill>
            <a:srgbClr val="FFFFFF"/>
          </a:solidFill>
          <a:ln>
            <a:solidFill>
              <a:srgbClr val="262626"/>
            </a:solidFill>
          </a:ln>
        </p:spPr>
        <p:txBody>
          <a:bodyPr anchor="ctr" anchorCtr="1">
            <a:noAutofit/>
          </a:bodyPr>
          <a:lstStyle>
            <a:lvl1pPr>
              <a:defRPr sz="8568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8653921" y="-197369"/>
            <a:ext cx="18672577" cy="32096075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13056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1865376" indent="0">
              <a:buNone/>
              <a:defRPr sz="11424"/>
            </a:lvl2pPr>
            <a:lvl3pPr marL="3730752" indent="0">
              <a:buNone/>
              <a:defRPr sz="9792"/>
            </a:lvl3pPr>
            <a:lvl4pPr marL="5596128" indent="0">
              <a:buNone/>
              <a:defRPr sz="8160"/>
            </a:lvl4pPr>
            <a:lvl5pPr marL="7461504" indent="0">
              <a:buNone/>
              <a:defRPr sz="8160"/>
            </a:lvl5pPr>
            <a:lvl6pPr marL="9326880" indent="0">
              <a:buNone/>
              <a:defRPr sz="8160"/>
            </a:lvl6pPr>
            <a:lvl7pPr marL="11192256" indent="0">
              <a:buNone/>
              <a:defRPr sz="8160"/>
            </a:lvl7pPr>
            <a:lvl8pPr marL="13057632" indent="0">
              <a:buNone/>
              <a:defRPr sz="8160"/>
            </a:lvl8pPr>
            <a:lvl9pPr marL="14923008" indent="0">
              <a:buNone/>
              <a:defRPr sz="816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520927" y="16613952"/>
            <a:ext cx="11612065" cy="1026829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6120">
                <a:solidFill>
                  <a:srgbClr val="FFFFFF"/>
                </a:solidFill>
              </a:defRPr>
            </a:lvl1pPr>
            <a:lvl2pPr marL="1865376" indent="0">
              <a:buNone/>
              <a:defRPr sz="5712"/>
            </a:lvl2pPr>
            <a:lvl3pPr marL="3730752" indent="0">
              <a:buNone/>
              <a:defRPr sz="4896"/>
            </a:lvl3pPr>
            <a:lvl4pPr marL="5596128" indent="0">
              <a:buNone/>
              <a:defRPr sz="4080"/>
            </a:lvl4pPr>
            <a:lvl5pPr marL="7461504" indent="0">
              <a:buNone/>
              <a:defRPr sz="4080"/>
            </a:lvl5pPr>
            <a:lvl6pPr marL="9326880" indent="0">
              <a:buNone/>
              <a:defRPr sz="4080"/>
            </a:lvl6pPr>
            <a:lvl7pPr marL="11192256" indent="0">
              <a:buNone/>
              <a:defRPr sz="4080"/>
            </a:lvl7pPr>
            <a:lvl8pPr marL="13057632" indent="0">
              <a:buNone/>
              <a:defRPr sz="4080"/>
            </a:lvl8pPr>
            <a:lvl9pPr marL="14923008" indent="0">
              <a:buNone/>
              <a:defRPr sz="4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2611548" y="29186031"/>
            <a:ext cx="15520061" cy="1497817"/>
          </a:xfrm>
        </p:spPr>
        <p:txBody>
          <a:bodyPr>
            <a:normAutofit/>
          </a:bodyPr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EEA7E-0E2C-4C06-B9BE-5CE701AA1DB3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30909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6552721" y="4514848"/>
            <a:ext cx="24226247" cy="55633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52721" y="12346297"/>
            <a:ext cx="24226247" cy="145175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4394295" y="29198237"/>
            <a:ext cx="8426537" cy="1516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408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497173" y="29186031"/>
            <a:ext cx="18591348" cy="14978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408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3619943" y="29100441"/>
            <a:ext cx="1492314" cy="1711791"/>
          </a:xfrm>
          <a:prstGeom prst="ellipse">
            <a:avLst/>
          </a:prstGeom>
          <a:solidFill>
            <a:srgbClr val="1D1D1D">
              <a:alpha val="69804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4488" spc="0" baseline="0">
                <a:solidFill>
                  <a:srgbClr val="FFFFFF"/>
                </a:solidFill>
              </a:defRPr>
            </a:lvl1pPr>
          </a:lstStyle>
          <a:p>
            <a:fld id="{E5340B95-B3A6-4A39-83C3-E063EFFAC185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368892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3730752" rtl="0" eaLnBrk="1" latinLnBrk="0" hangingPunct="1">
        <a:lnSpc>
          <a:spcPct val="90000"/>
        </a:lnSpc>
        <a:spcBef>
          <a:spcPct val="0"/>
        </a:spcBef>
        <a:buNone/>
        <a:defRPr sz="10608" kern="1200" cap="all" spc="816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932688" indent="-932688" algn="l" defTabSz="3730752" rtl="0" eaLnBrk="1" latinLnBrk="0" hangingPunct="1">
        <a:lnSpc>
          <a:spcPct val="100000"/>
        </a:lnSpc>
        <a:spcBef>
          <a:spcPts val="4080"/>
        </a:spcBef>
        <a:buClr>
          <a:schemeClr val="accent2"/>
        </a:buClr>
        <a:buFont typeface="Arial" panose="020B0604020202020204" pitchFamily="34" charset="0"/>
        <a:buChar char="•"/>
        <a:defRPr sz="7344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1865376" indent="-932688" algn="l" defTabSz="3730752" rtl="0" eaLnBrk="1" latinLnBrk="0" hangingPunct="1">
        <a:lnSpc>
          <a:spcPct val="100000"/>
        </a:lnSpc>
        <a:spcBef>
          <a:spcPts val="4080"/>
        </a:spcBef>
        <a:buClr>
          <a:schemeClr val="accent2"/>
        </a:buClr>
        <a:buFont typeface="Arial" panose="020B0604020202020204" pitchFamily="34" charset="0"/>
        <a:buChar char="•"/>
        <a:defRPr sz="6528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2798064" indent="-932688" algn="l" defTabSz="3730752" rtl="0" eaLnBrk="1" latinLnBrk="0" hangingPunct="1">
        <a:lnSpc>
          <a:spcPct val="100000"/>
        </a:lnSpc>
        <a:spcBef>
          <a:spcPts val="4080"/>
        </a:spcBef>
        <a:buClr>
          <a:schemeClr val="accent2"/>
        </a:buClr>
        <a:buFont typeface="Arial" panose="020B0604020202020204" pitchFamily="34" charset="0"/>
        <a:buChar char="•"/>
        <a:defRPr sz="6528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3730752" indent="-932688" algn="l" defTabSz="3730752" rtl="0" eaLnBrk="1" latinLnBrk="0" hangingPunct="1">
        <a:lnSpc>
          <a:spcPct val="100000"/>
        </a:lnSpc>
        <a:spcBef>
          <a:spcPts val="4080"/>
        </a:spcBef>
        <a:buClr>
          <a:schemeClr val="accent2"/>
        </a:buClr>
        <a:buFont typeface="Arial" panose="020B0604020202020204" pitchFamily="34" charset="0"/>
        <a:buChar char="•"/>
        <a:defRPr sz="6528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4663440" indent="-932688" algn="l" defTabSz="3730752" rtl="0" eaLnBrk="1" latinLnBrk="0" hangingPunct="1">
        <a:lnSpc>
          <a:spcPct val="100000"/>
        </a:lnSpc>
        <a:spcBef>
          <a:spcPts val="4080"/>
        </a:spcBef>
        <a:buClr>
          <a:schemeClr val="accent2"/>
        </a:buClr>
        <a:buFont typeface="Arial" panose="020B0604020202020204" pitchFamily="34" charset="0"/>
        <a:buChar char="•"/>
        <a:defRPr sz="6528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5362956" indent="-932688" algn="l" defTabSz="3730752" rtl="0" eaLnBrk="1" latinLnBrk="0" hangingPunct="1">
        <a:lnSpc>
          <a:spcPct val="100000"/>
        </a:lnSpc>
        <a:spcBef>
          <a:spcPts val="4080"/>
        </a:spcBef>
        <a:buClr>
          <a:schemeClr val="accent2"/>
        </a:buClr>
        <a:buFont typeface="Arial" panose="020B0604020202020204" pitchFamily="34" charset="0"/>
        <a:buChar char="•"/>
        <a:defRPr sz="6528" kern="1200">
          <a:solidFill>
            <a:schemeClr val="tx1"/>
          </a:solidFill>
          <a:latin typeface="+mn-lt"/>
          <a:ea typeface="+mn-ea"/>
          <a:cs typeface="+mn-cs"/>
        </a:defRPr>
      </a:lvl6pPr>
      <a:lvl7pPr marL="6062472" indent="-932688" algn="l" defTabSz="3730752" rtl="0" eaLnBrk="1" latinLnBrk="0" hangingPunct="1">
        <a:lnSpc>
          <a:spcPct val="100000"/>
        </a:lnSpc>
        <a:spcBef>
          <a:spcPts val="4080"/>
        </a:spcBef>
        <a:buClr>
          <a:schemeClr val="accent2"/>
        </a:buClr>
        <a:buFont typeface="Arial" panose="020B0604020202020204" pitchFamily="34" charset="0"/>
        <a:buChar char="•"/>
        <a:defRPr sz="6528" kern="1200">
          <a:solidFill>
            <a:schemeClr val="tx1"/>
          </a:solidFill>
          <a:latin typeface="+mn-lt"/>
          <a:ea typeface="+mn-ea"/>
          <a:cs typeface="+mn-cs"/>
        </a:defRPr>
      </a:lvl7pPr>
      <a:lvl8pPr marL="6761988" indent="-932688" algn="l" defTabSz="3730752" rtl="0" eaLnBrk="1" latinLnBrk="0" hangingPunct="1">
        <a:lnSpc>
          <a:spcPct val="100000"/>
        </a:lnSpc>
        <a:spcBef>
          <a:spcPts val="4080"/>
        </a:spcBef>
        <a:buClr>
          <a:schemeClr val="accent2"/>
        </a:buClr>
        <a:buFont typeface="Arial" panose="020B0604020202020204" pitchFamily="34" charset="0"/>
        <a:buChar char="•"/>
        <a:defRPr sz="6528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7461504" indent="-932688" algn="l" defTabSz="3730752" rtl="0" eaLnBrk="1" latinLnBrk="0" hangingPunct="1">
        <a:lnSpc>
          <a:spcPct val="100000"/>
        </a:lnSpc>
        <a:spcBef>
          <a:spcPts val="4080"/>
        </a:spcBef>
        <a:buClr>
          <a:schemeClr val="accent2"/>
        </a:buClr>
        <a:buFont typeface="Arial" panose="020B0604020202020204" pitchFamily="34" charset="0"/>
        <a:buChar char="•"/>
        <a:defRPr sz="6528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730752" rtl="0" eaLnBrk="1" latinLnBrk="0" hangingPunct="1">
        <a:defRPr sz="7344" kern="1200">
          <a:solidFill>
            <a:schemeClr val="tx1"/>
          </a:solidFill>
          <a:latin typeface="+mn-lt"/>
          <a:ea typeface="+mn-ea"/>
          <a:cs typeface="+mn-cs"/>
        </a:defRPr>
      </a:lvl1pPr>
      <a:lvl2pPr marL="1865376" algn="l" defTabSz="3730752" rtl="0" eaLnBrk="1" latinLnBrk="0" hangingPunct="1">
        <a:defRPr sz="7344" kern="1200">
          <a:solidFill>
            <a:schemeClr val="tx1"/>
          </a:solidFill>
          <a:latin typeface="+mn-lt"/>
          <a:ea typeface="+mn-ea"/>
          <a:cs typeface="+mn-cs"/>
        </a:defRPr>
      </a:lvl2pPr>
      <a:lvl3pPr marL="3730752" algn="l" defTabSz="3730752" rtl="0" eaLnBrk="1" latinLnBrk="0" hangingPunct="1">
        <a:defRPr sz="7344" kern="1200">
          <a:solidFill>
            <a:schemeClr val="tx1"/>
          </a:solidFill>
          <a:latin typeface="+mn-lt"/>
          <a:ea typeface="+mn-ea"/>
          <a:cs typeface="+mn-cs"/>
        </a:defRPr>
      </a:lvl3pPr>
      <a:lvl4pPr marL="5596128" algn="l" defTabSz="3730752" rtl="0" eaLnBrk="1" latinLnBrk="0" hangingPunct="1">
        <a:defRPr sz="7344" kern="1200">
          <a:solidFill>
            <a:schemeClr val="tx1"/>
          </a:solidFill>
          <a:latin typeface="+mn-lt"/>
          <a:ea typeface="+mn-ea"/>
          <a:cs typeface="+mn-cs"/>
        </a:defRPr>
      </a:lvl4pPr>
      <a:lvl5pPr marL="7461504" algn="l" defTabSz="3730752" rtl="0" eaLnBrk="1" latinLnBrk="0" hangingPunct="1">
        <a:defRPr sz="7344" kern="1200">
          <a:solidFill>
            <a:schemeClr val="tx1"/>
          </a:solidFill>
          <a:latin typeface="+mn-lt"/>
          <a:ea typeface="+mn-ea"/>
          <a:cs typeface="+mn-cs"/>
        </a:defRPr>
      </a:lvl5pPr>
      <a:lvl6pPr marL="9326880" algn="l" defTabSz="3730752" rtl="0" eaLnBrk="1" latinLnBrk="0" hangingPunct="1">
        <a:defRPr sz="7344" kern="1200">
          <a:solidFill>
            <a:schemeClr val="tx1"/>
          </a:solidFill>
          <a:latin typeface="+mn-lt"/>
          <a:ea typeface="+mn-ea"/>
          <a:cs typeface="+mn-cs"/>
        </a:defRPr>
      </a:lvl6pPr>
      <a:lvl7pPr marL="11192256" algn="l" defTabSz="3730752" rtl="0" eaLnBrk="1" latinLnBrk="0" hangingPunct="1">
        <a:defRPr sz="7344" kern="1200">
          <a:solidFill>
            <a:schemeClr val="tx1"/>
          </a:solidFill>
          <a:latin typeface="+mn-lt"/>
          <a:ea typeface="+mn-ea"/>
          <a:cs typeface="+mn-cs"/>
        </a:defRPr>
      </a:lvl7pPr>
      <a:lvl8pPr marL="13057632" algn="l" defTabSz="3730752" rtl="0" eaLnBrk="1" latinLnBrk="0" hangingPunct="1">
        <a:defRPr sz="7344" kern="1200">
          <a:solidFill>
            <a:schemeClr val="tx1"/>
          </a:solidFill>
          <a:latin typeface="+mn-lt"/>
          <a:ea typeface="+mn-ea"/>
          <a:cs typeface="+mn-cs"/>
        </a:defRPr>
      </a:lvl8pPr>
      <a:lvl9pPr marL="14923008" algn="l" defTabSz="3730752" rtl="0" eaLnBrk="1" latinLnBrk="0" hangingPunct="1">
        <a:defRPr sz="734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emf"/><Relationship Id="rId3" Type="http://schemas.openxmlformats.org/officeDocument/2006/relationships/image" Target="../media/image1.png"/><Relationship Id="rId7" Type="http://schemas.openxmlformats.org/officeDocument/2006/relationships/image" Target="../media/image5.emf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emf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332ED27-1E10-1CDD-BCD8-CF8AE0E7319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70000"/>
            <a:duotone>
              <a:prstClr val="black"/>
              <a:schemeClr val="accent2">
                <a:tint val="45000"/>
                <a:satMod val="400000"/>
              </a:schemeClr>
            </a:duotone>
          </a:blip>
          <a:srcRect l="28651" r="26344"/>
          <a:stretch/>
        </p:blipFill>
        <p:spPr>
          <a:xfrm rot="10800000">
            <a:off x="-203212" y="-55215"/>
            <a:ext cx="37714261" cy="32206504"/>
          </a:xfrm>
          <a:prstGeom prst="rect">
            <a:avLst/>
          </a:prstGeom>
        </p:spPr>
      </p:pic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1973DA96-8E22-13D8-BC97-8012EB3AFA56}"/>
              </a:ext>
            </a:extLst>
          </p:cNvPr>
          <p:cNvSpPr/>
          <p:nvPr/>
        </p:nvSpPr>
        <p:spPr>
          <a:xfrm>
            <a:off x="14307542" y="22677437"/>
            <a:ext cx="22001241" cy="8378133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400" dirty="0">
              <a:solidFill>
                <a:schemeClr val="tx1"/>
              </a:solidFill>
              <a:latin typeface="Franklin Gothic Medium" panose="020B0603020102020204" pitchFamily="34" charset="0"/>
            </a:endParaRPr>
          </a:p>
        </p:txBody>
      </p:sp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6838B94B-A734-493C-AE3F-BC09BF31185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495" t="14296" r="6824" b="35582"/>
          <a:stretch/>
        </p:blipFill>
        <p:spPr>
          <a:xfrm>
            <a:off x="14803841" y="23070512"/>
            <a:ext cx="16803083" cy="7421926"/>
          </a:xfrm>
          <a:prstGeom prst="rect">
            <a:avLst/>
          </a:prstGeom>
          <a:ln w="57150">
            <a:noFill/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148E0A1-A705-C595-17EC-E5C47ED05D3F}"/>
              </a:ext>
            </a:extLst>
          </p:cNvPr>
          <p:cNvSpPr txBox="1"/>
          <p:nvPr/>
        </p:nvSpPr>
        <p:spPr>
          <a:xfrm>
            <a:off x="828133" y="1036637"/>
            <a:ext cx="35656586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b="1" dirty="0">
                <a:effectLst>
                  <a:innerShdw blurRad="114300">
                    <a:prstClr val="black"/>
                  </a:innerShdw>
                </a:effectLst>
                <a:latin typeface="Franklin Gothic Medium" panose="020B0603020102020204" pitchFamily="34" charset="0"/>
                <a:cs typeface="Aharoni" panose="020F0502020204030204" pitchFamily="34" charset="0"/>
              </a:rPr>
              <a:t>WILDFIRE SMOKE, RESIDENTIAL FIRE PROXIMITY, AND HEALTHCARE USE</a:t>
            </a:r>
          </a:p>
          <a:p>
            <a:endParaRPr lang="en-US" sz="8800" b="1" dirty="0">
              <a:latin typeface="Franklin Gothic Medium" panose="020B0603020102020204" pitchFamily="34" charset="0"/>
              <a:cs typeface="Aharoni" panose="020F050202020403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CFDE415-BB10-955A-710C-A6D67A7B53CA}"/>
              </a:ext>
            </a:extLst>
          </p:cNvPr>
          <p:cNvSpPr txBox="1"/>
          <p:nvPr/>
        </p:nvSpPr>
        <p:spPr>
          <a:xfrm>
            <a:off x="818380" y="2731223"/>
            <a:ext cx="233172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latin typeface="Franklin Gothic Medium" panose="020B0603020102020204" pitchFamily="34" charset="0"/>
              </a:rPr>
              <a:t>IN OLDER ADULTS WHO USE DURABLE MEDICAL EQUIPMENT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5F305F3-8B87-DD01-8C31-3B9E2F68AB79}"/>
              </a:ext>
            </a:extLst>
          </p:cNvPr>
          <p:cNvSpPr txBox="1"/>
          <p:nvPr/>
        </p:nvSpPr>
        <p:spPr>
          <a:xfrm>
            <a:off x="818380" y="4004874"/>
            <a:ext cx="3124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Franklin Gothic Medium" panose="020B0603020102020204" pitchFamily="34" charset="0"/>
              </a:rPr>
              <a:t>Heather </a:t>
            </a:r>
            <a:r>
              <a:rPr lang="en-US" sz="3200" dirty="0" err="1">
                <a:latin typeface="Franklin Gothic Medium" panose="020B0603020102020204" pitchFamily="34" charset="0"/>
              </a:rPr>
              <a:t>McBrien</a:t>
            </a:r>
            <a:r>
              <a:rPr lang="en-US" sz="3200" dirty="0">
                <a:latin typeface="Franklin Gothic Medium" panose="020B0603020102020204" pitchFamily="34" charset="0"/>
              </a:rPr>
              <a:t>, Sebastian T. Rowland, Tarik </a:t>
            </a:r>
            <a:r>
              <a:rPr lang="en-US" sz="3200" dirty="0" err="1">
                <a:latin typeface="Franklin Gothic Medium" panose="020B0603020102020204" pitchFamily="34" charset="0"/>
              </a:rPr>
              <a:t>Benmarhnia</a:t>
            </a:r>
            <a:r>
              <a:rPr lang="en-US" sz="3200" dirty="0">
                <a:latin typeface="Franklin Gothic Medium" panose="020B0603020102020204" pitchFamily="34" charset="0"/>
              </a:rPr>
              <a:t>, Sara Y. </a:t>
            </a:r>
            <a:r>
              <a:rPr lang="en-US" sz="3200" dirty="0" err="1">
                <a:latin typeface="Franklin Gothic Medium" panose="020B0603020102020204" pitchFamily="34" charset="0"/>
              </a:rPr>
              <a:t>Tartof</a:t>
            </a:r>
            <a:r>
              <a:rPr lang="en-US" sz="3200" dirty="0">
                <a:latin typeface="Franklin Gothic Medium" panose="020B0603020102020204" pitchFamily="34" charset="0"/>
              </a:rPr>
              <a:t>, Benjamin </a:t>
            </a:r>
            <a:r>
              <a:rPr lang="en-US" sz="3200" dirty="0" err="1">
                <a:latin typeface="Franklin Gothic Medium" panose="020B0603020102020204" pitchFamily="34" charset="0"/>
              </a:rPr>
              <a:t>Steiger</a:t>
            </a:r>
            <a:r>
              <a:rPr lang="en-US" sz="3200" dirty="0">
                <a:latin typeface="Franklin Gothic Medium" panose="020B0603020102020204" pitchFamily="34" charset="0"/>
              </a:rPr>
              <a:t>, Joan A. Casey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4011E38F-F557-CE22-386A-B68947CE1D0F}"/>
              </a:ext>
            </a:extLst>
          </p:cNvPr>
          <p:cNvSpPr/>
          <p:nvPr/>
        </p:nvSpPr>
        <p:spPr>
          <a:xfrm>
            <a:off x="814185" y="5531990"/>
            <a:ext cx="12526813" cy="25661399"/>
          </a:xfrm>
          <a:prstGeom prst="roundRect">
            <a:avLst/>
          </a:prstGeom>
          <a:solidFill>
            <a:schemeClr val="bg1"/>
          </a:solidFill>
          <a:ln w="38100" cmpd="tri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975BF08-3ACC-2945-982F-7FA2A7292E96}"/>
              </a:ext>
            </a:extLst>
          </p:cNvPr>
          <p:cNvSpPr txBox="1"/>
          <p:nvPr/>
        </p:nvSpPr>
        <p:spPr>
          <a:xfrm>
            <a:off x="1550393" y="6078488"/>
            <a:ext cx="11476352" cy="235756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b="1" dirty="0">
                <a:latin typeface="Arial" panose="020B0604020202020204" pitchFamily="34" charset="0"/>
                <a:ea typeface="Baskerville" panose="02020502070401020303" pitchFamily="18" charset="0"/>
                <a:cs typeface="Arial" panose="020B0604020202020204" pitchFamily="34" charset="0"/>
              </a:rPr>
              <a:t>BACKGROUND</a:t>
            </a:r>
          </a:p>
          <a:p>
            <a:endParaRPr lang="en-US" sz="4000" b="1" dirty="0">
              <a:latin typeface="Arial" panose="020B0604020202020204" pitchFamily="34" charset="0"/>
              <a:ea typeface="Baskerville" panose="02020502070401020303" pitchFamily="18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>
                <a:latin typeface="Arial" panose="020B0604020202020204" pitchFamily="34" charset="0"/>
                <a:ea typeface="Baskerville" panose="02020502070401020303" pitchFamily="18" charset="0"/>
                <a:cs typeface="Arial" panose="020B0604020202020204" pitchFamily="34" charset="0"/>
              </a:rPr>
              <a:t>Wildfire-generated PM</a:t>
            </a:r>
            <a:r>
              <a:rPr lang="en-US" sz="3000" baseline="-25000" dirty="0">
                <a:latin typeface="Arial" panose="020B0604020202020204" pitchFamily="34" charset="0"/>
                <a:ea typeface="Baskerville" panose="02020502070401020303" pitchFamily="18" charset="0"/>
                <a:cs typeface="Arial" panose="020B0604020202020204" pitchFamily="34" charset="0"/>
              </a:rPr>
              <a:t>2.5</a:t>
            </a:r>
            <a:r>
              <a:rPr lang="en-US" sz="3000" dirty="0">
                <a:latin typeface="Arial" panose="020B0604020202020204" pitchFamily="34" charset="0"/>
                <a:ea typeface="Baskerville" panose="02020502070401020303" pitchFamily="18" charset="0"/>
                <a:cs typeface="Arial" panose="020B0604020202020204" pitchFamily="34" charset="0"/>
              </a:rPr>
              <a:t> is associated with worsening of cardiorespiratory disease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>
                <a:latin typeface="Arial" panose="020B0604020202020204" pitchFamily="34" charset="0"/>
                <a:ea typeface="Baskerville" panose="02020502070401020303" pitchFamily="18" charset="0"/>
                <a:cs typeface="Arial" panose="020B0604020202020204" pitchFamily="34" charset="0"/>
              </a:rPr>
              <a:t>People who use electricity-dependent medical equipment may be at high risk from smoke PM</a:t>
            </a:r>
            <a:r>
              <a:rPr lang="en-US" sz="3000" baseline="-25000" dirty="0">
                <a:latin typeface="Arial" panose="020B0604020202020204" pitchFamily="34" charset="0"/>
                <a:ea typeface="Baskerville" panose="02020502070401020303" pitchFamily="18" charset="0"/>
                <a:cs typeface="Arial" panose="020B0604020202020204" pitchFamily="34" charset="0"/>
              </a:rPr>
              <a:t>2.5</a:t>
            </a:r>
            <a:r>
              <a:rPr lang="en-US" sz="3000" dirty="0">
                <a:latin typeface="Arial" panose="020B0604020202020204" pitchFamily="34" charset="0"/>
                <a:ea typeface="Baskerville" panose="02020502070401020303" pitchFamily="18" charset="0"/>
                <a:cs typeface="Arial" panose="020B0604020202020204" pitchFamily="34" charset="0"/>
              </a:rPr>
              <a:t> exposure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>
                <a:latin typeface="Arial" panose="020B0604020202020204" pitchFamily="34" charset="0"/>
                <a:ea typeface="Baskerville" panose="02020502070401020303" pitchFamily="18" charset="0"/>
                <a:cs typeface="Arial" panose="020B0604020202020204" pitchFamily="34" charset="0"/>
              </a:rPr>
              <a:t>Stress from wildfire evacuation or threatened evacuation may also worsen disease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>
                <a:latin typeface="Arial" panose="020B0604020202020204" pitchFamily="34" charset="0"/>
                <a:ea typeface="Baskerville" panose="02020502070401020303" pitchFamily="18" charset="0"/>
                <a:cs typeface="Arial" panose="020B0604020202020204" pitchFamily="34" charset="0"/>
              </a:rPr>
              <a:t>Though wildfire exposure is multifaceted, few studies focus on exposures other than smoke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000" dirty="0">
              <a:latin typeface="Arial" panose="020B0604020202020204" pitchFamily="34" charset="0"/>
              <a:ea typeface="Baskerville" panose="02020502070401020303" pitchFamily="18" charset="0"/>
              <a:cs typeface="Arial" panose="020B0604020202020204" pitchFamily="34" charset="0"/>
            </a:endParaRPr>
          </a:p>
          <a:p>
            <a:r>
              <a:rPr lang="en-US" sz="4400" b="1" dirty="0">
                <a:latin typeface="Arial" panose="020B0604020202020204" pitchFamily="34" charset="0"/>
                <a:ea typeface="Baskerville" panose="02020502070401020303" pitchFamily="18" charset="0"/>
                <a:cs typeface="Arial" panose="020B0604020202020204" pitchFamily="34" charset="0"/>
              </a:rPr>
              <a:t>DATA</a:t>
            </a:r>
          </a:p>
          <a:p>
            <a:endParaRPr lang="en-US" sz="4400" b="1" dirty="0">
              <a:latin typeface="Arial" panose="020B0604020202020204" pitchFamily="34" charset="0"/>
              <a:ea typeface="Baskerville" panose="02020502070401020303" pitchFamily="18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EHR data from 236,732 Kaiser Permanente Southern California members 45+ who rented a medical device, 2016-2020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Counts of outpatient, inpatient, and ED visits, and inpatient and ED visits made for cardiorespiratory concerns by ZIP code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Wildfire PM</a:t>
            </a:r>
            <a:r>
              <a:rPr lang="en-US" sz="3000" baseline="-25000" dirty="0">
                <a:latin typeface="Arial" panose="020B0604020202020204" pitchFamily="34" charset="0"/>
                <a:cs typeface="Arial" panose="020B0604020202020204" pitchFamily="34" charset="0"/>
              </a:rPr>
              <a:t>2.5 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and non-wildfire PM</a:t>
            </a:r>
            <a:r>
              <a:rPr lang="en-US" sz="3000" baseline="-25000" dirty="0">
                <a:latin typeface="Arial" panose="020B0604020202020204" pitchFamily="34" charset="0"/>
                <a:cs typeface="Arial" panose="020B0604020202020204" pitchFamily="34" charset="0"/>
              </a:rPr>
              <a:t>2.5 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concentrations from models based on ground sensors and satellite images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CALFIRE wildfire boundary data for the Getty and Woolsey fires; identified all ZIP codes within 20km of each fire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Digitized the evacuation zones from both fires and found all ZIP codes within 10km of either evacuation zone </a:t>
            </a:r>
          </a:p>
          <a:p>
            <a:endParaRPr lang="en-US" sz="3000" dirty="0">
              <a:latin typeface="Arial" panose="020B0604020202020204" pitchFamily="34" charset="0"/>
              <a:ea typeface="Baskerville" panose="02020502070401020303" pitchFamily="18" charset="0"/>
              <a:cs typeface="Arial" panose="020B0604020202020204" pitchFamily="34" charset="0"/>
            </a:endParaRPr>
          </a:p>
          <a:p>
            <a:endParaRPr lang="en-US" sz="3000" dirty="0">
              <a:latin typeface="Arial" panose="020B0604020202020204" pitchFamily="34" charset="0"/>
              <a:ea typeface="Baskerville" panose="02020502070401020303" pitchFamily="18" charset="0"/>
              <a:cs typeface="Arial" panose="020B0604020202020204" pitchFamily="34" charset="0"/>
            </a:endParaRPr>
          </a:p>
          <a:p>
            <a:endParaRPr lang="en-US" sz="3000" dirty="0">
              <a:latin typeface="Arial" panose="020B0604020202020204" pitchFamily="34" charset="0"/>
              <a:ea typeface="Baskerville" panose="02020502070401020303" pitchFamily="18" charset="0"/>
              <a:cs typeface="Arial" panose="020B0604020202020204" pitchFamily="34" charset="0"/>
            </a:endParaRPr>
          </a:p>
          <a:p>
            <a:endParaRPr lang="en-US" sz="3000" dirty="0">
              <a:latin typeface="Arial" panose="020B0604020202020204" pitchFamily="34" charset="0"/>
              <a:ea typeface="Baskerville" panose="02020502070401020303" pitchFamily="18" charset="0"/>
              <a:cs typeface="Arial" panose="020B0604020202020204" pitchFamily="34" charset="0"/>
            </a:endParaRPr>
          </a:p>
          <a:p>
            <a:endParaRPr lang="en-US" sz="3000" dirty="0">
              <a:latin typeface="Arial" panose="020B0604020202020204" pitchFamily="34" charset="0"/>
              <a:ea typeface="Baskerville" panose="02020502070401020303" pitchFamily="18" charset="0"/>
              <a:cs typeface="Arial" panose="020B0604020202020204" pitchFamily="34" charset="0"/>
            </a:endParaRPr>
          </a:p>
          <a:p>
            <a:endParaRPr lang="en-US" sz="3000" dirty="0">
              <a:latin typeface="Arial" panose="020B0604020202020204" pitchFamily="34" charset="0"/>
              <a:ea typeface="Baskerville" panose="02020502070401020303" pitchFamily="18" charset="0"/>
              <a:cs typeface="Arial" panose="020B0604020202020204" pitchFamily="34" charset="0"/>
            </a:endParaRPr>
          </a:p>
          <a:p>
            <a:endParaRPr lang="en-US" sz="3000" dirty="0">
              <a:latin typeface="Arial" panose="020B0604020202020204" pitchFamily="34" charset="0"/>
              <a:ea typeface="Baskerville" panose="02020502070401020303" pitchFamily="18" charset="0"/>
              <a:cs typeface="Arial" panose="020B0604020202020204" pitchFamily="34" charset="0"/>
            </a:endParaRPr>
          </a:p>
          <a:p>
            <a:endParaRPr lang="en-US" sz="3000" dirty="0">
              <a:latin typeface="Arial" panose="020B0604020202020204" pitchFamily="34" charset="0"/>
              <a:ea typeface="Baskerville" panose="02020502070401020303" pitchFamily="18" charset="0"/>
              <a:cs typeface="Arial" panose="020B0604020202020204" pitchFamily="34" charset="0"/>
            </a:endParaRPr>
          </a:p>
          <a:p>
            <a:r>
              <a:rPr lang="en-US" sz="4400" b="1" dirty="0">
                <a:latin typeface="Arial" panose="020B0604020202020204" pitchFamily="34" charset="0"/>
                <a:ea typeface="Baskerville" panose="02020502070401020303" pitchFamily="18" charset="0"/>
                <a:cs typeface="Arial" panose="020B0604020202020204" pitchFamily="34" charset="0"/>
              </a:rPr>
              <a:t>ANALYSIS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4000" b="1" dirty="0">
              <a:latin typeface="Arial" panose="020B0604020202020204" pitchFamily="34" charset="0"/>
              <a:ea typeface="Baskerville" panose="02020502070401020303" pitchFamily="18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Assessed the relationship between wildfire PM</a:t>
            </a:r>
            <a:r>
              <a:rPr lang="en-US" sz="3000" baseline="-25000" dirty="0">
                <a:latin typeface="Arial" panose="020B0604020202020204" pitchFamily="34" charset="0"/>
                <a:cs typeface="Arial" panose="020B0604020202020204" pitchFamily="34" charset="0"/>
              </a:rPr>
              <a:t>2.5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 and healthcare use, as well as proximity to wildfire and healthcare use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Linked healthcare visit counts to wildfire PM</a:t>
            </a:r>
            <a:r>
              <a:rPr lang="en-US" sz="3000" baseline="-25000" dirty="0">
                <a:latin typeface="Arial" panose="020B0604020202020204" pitchFamily="34" charset="0"/>
                <a:cs typeface="Arial" panose="020B0604020202020204" pitchFamily="34" charset="0"/>
              </a:rPr>
              <a:t>2.5 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measurements and used negative binomial models to assess the association between lags 0-7 wildfire PM</a:t>
            </a:r>
            <a:r>
              <a:rPr lang="en-US" sz="3000" baseline="-25000" dirty="0">
                <a:latin typeface="Arial" panose="020B0604020202020204" pitchFamily="34" charset="0"/>
                <a:cs typeface="Arial" panose="020B0604020202020204" pitchFamily="34" charset="0"/>
              </a:rPr>
              <a:t>2.5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 concentrations and frequency of outpatient, inpatient, and ED visits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We controlled for non-wildfire PM</a:t>
            </a:r>
            <a:r>
              <a:rPr lang="en-US" sz="3000" baseline="-25000" dirty="0">
                <a:latin typeface="Arial" panose="020B0604020202020204" pitchFamily="34" charset="0"/>
                <a:cs typeface="Arial" panose="020B0604020202020204" pitchFamily="34" charset="0"/>
              </a:rPr>
              <a:t>2.5 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temperature, long-term seasonal trends, and SES-related variables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We used a difference-in-differences approach to assess the association between fire proximity and healthcare use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We used negative binomial models to find the change in visit frequency attributable to proximity or evacuation from either fire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4000" b="1" dirty="0">
              <a:latin typeface="Arial" panose="020B0604020202020204" pitchFamily="34" charset="0"/>
              <a:ea typeface="Baskerville" panose="02020502070401020303" pitchFamily="18" charset="0"/>
              <a:cs typeface="Arial" panose="020B0604020202020204" pitchFamily="34" charset="0"/>
            </a:endParaRPr>
          </a:p>
          <a:p>
            <a:endParaRPr lang="en-US" sz="3000" dirty="0">
              <a:latin typeface="Arial" panose="020B0604020202020204" pitchFamily="34" charset="0"/>
              <a:ea typeface="Baskerville" panose="02020502070401020303" pitchFamily="18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2BB41EA9-352F-85C7-C7F5-0F63619EF734}"/>
              </a:ext>
            </a:extLst>
          </p:cNvPr>
          <p:cNvSpPr txBox="1"/>
          <p:nvPr/>
        </p:nvSpPr>
        <p:spPr>
          <a:xfrm>
            <a:off x="31724440" y="23515637"/>
            <a:ext cx="3693479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Our study exposure: Woolsey and Getty fire evacuation zones plus 10km buffer. Fire burn areas are in black, and the study area is shaded in grey.</a:t>
            </a:r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6BC2D4E4-994F-72E2-FF75-EEBF0BB3D0A6}"/>
              </a:ext>
            </a:extLst>
          </p:cNvPr>
          <p:cNvSpPr/>
          <p:nvPr/>
        </p:nvSpPr>
        <p:spPr>
          <a:xfrm>
            <a:off x="14308863" y="5531990"/>
            <a:ext cx="21999919" cy="806259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dirty="0">
                <a:solidFill>
                  <a:schemeClr val="tx1"/>
                </a:solidFill>
                <a:latin typeface="Franklin Gothic Medium" panose="020B0603020102020204" pitchFamily="34" charset="0"/>
              </a:rPr>
              <a:t>MAIN FINDINGS</a:t>
            </a:r>
          </a:p>
          <a:p>
            <a:endParaRPr lang="en-US" sz="2400" dirty="0">
              <a:solidFill>
                <a:schemeClr val="tx1"/>
              </a:solidFill>
              <a:latin typeface="Franklin Gothic Medium" panose="020B0603020102020204" pitchFamily="34" charset="0"/>
            </a:endParaRPr>
          </a:p>
          <a:p>
            <a:r>
              <a:rPr lang="en-US" sz="6000" dirty="0">
                <a:solidFill>
                  <a:schemeClr val="tx1"/>
                </a:solidFill>
                <a:latin typeface="Franklin Gothic Medium" panose="020B0603020102020204" pitchFamily="34" charset="0"/>
              </a:rPr>
              <a:t>1. Wildfire smoke exposure (PM</a:t>
            </a:r>
            <a:r>
              <a:rPr lang="en-US" sz="6000" baseline="-25000" dirty="0">
                <a:solidFill>
                  <a:schemeClr val="tx1"/>
                </a:solidFill>
                <a:latin typeface="Franklin Gothic Medium" panose="020B0603020102020204" pitchFamily="34" charset="0"/>
              </a:rPr>
              <a:t>2.5</a:t>
            </a:r>
            <a:r>
              <a:rPr lang="en-US" sz="6000" dirty="0">
                <a:solidFill>
                  <a:schemeClr val="tx1"/>
                </a:solidFill>
                <a:latin typeface="Franklin Gothic Medium" panose="020B0603020102020204" pitchFamily="34" charset="0"/>
              </a:rPr>
              <a:t>) increased outpatient visits in older adults who use electricity-dependent medical devices. </a:t>
            </a:r>
          </a:p>
          <a:p>
            <a:endParaRPr lang="en-US" sz="6000" dirty="0">
              <a:solidFill>
                <a:schemeClr val="tx1"/>
              </a:solidFill>
              <a:latin typeface="Franklin Gothic Medium" panose="020B0603020102020204" pitchFamily="34" charset="0"/>
            </a:endParaRPr>
          </a:p>
          <a:p>
            <a:r>
              <a:rPr lang="en-US" sz="6000" dirty="0">
                <a:solidFill>
                  <a:schemeClr val="tx1"/>
                </a:solidFill>
                <a:latin typeface="Franklin Gothic Medium" panose="020B0603020102020204" pitchFamily="34" charset="0"/>
              </a:rPr>
              <a:t>2. During the notable 2019 Woolsey Fire, older adults who use electricity-dependent medical devices were hospitalized more frequently during the fire for cardiorespiratory problems. </a:t>
            </a:r>
            <a:endParaRPr lang="en-US" sz="2400" dirty="0">
              <a:solidFill>
                <a:schemeClr val="tx1"/>
              </a:solidFill>
              <a:latin typeface="Franklin Gothic Medium" panose="020B0603020102020204" pitchFamily="34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0245FB5-A4FE-ACF5-DDEC-AD4F8CFBDA8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89" t="10127" r="26875" b="11111"/>
          <a:stretch/>
        </p:blipFill>
        <p:spPr>
          <a:xfrm>
            <a:off x="2437922" y="28426478"/>
            <a:ext cx="1900997" cy="1870064"/>
          </a:xfrm>
          <a:prstGeom prst="rect">
            <a:avLst/>
          </a:prstGeom>
          <a:ln w="38100">
            <a:noFill/>
          </a:ln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3AACC7E-1EF0-BB5D-512C-E9CAF1F0F0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91685" y="28849637"/>
            <a:ext cx="5715000" cy="1066800"/>
          </a:xfrm>
          <a:prstGeom prst="rect">
            <a:avLst/>
          </a:prstGeom>
        </p:spPr>
      </p:pic>
      <p:sp>
        <p:nvSpPr>
          <p:cNvPr id="77" name="Rounded Rectangle 76">
            <a:extLst>
              <a:ext uri="{FF2B5EF4-FFF2-40B4-BE49-F238E27FC236}">
                <a16:creationId xmlns:a16="http://schemas.microsoft.com/office/drawing/2014/main" id="{7C43020A-DDC0-24A3-5D06-DA41C91E710C}"/>
              </a:ext>
            </a:extLst>
          </p:cNvPr>
          <p:cNvSpPr/>
          <p:nvPr/>
        </p:nvSpPr>
        <p:spPr>
          <a:xfrm>
            <a:off x="14308863" y="14228384"/>
            <a:ext cx="21999919" cy="788592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400" dirty="0">
              <a:solidFill>
                <a:schemeClr val="tx1"/>
              </a:solidFill>
              <a:latin typeface="Franklin Gothic Medium" panose="020B0603020102020204" pitchFamily="34" charset="0"/>
            </a:endParaRPr>
          </a:p>
        </p:txBody>
      </p:sp>
      <p:pic>
        <p:nvPicPr>
          <p:cNvPr id="87" name="Picture 86">
            <a:extLst>
              <a:ext uri="{FF2B5EF4-FFF2-40B4-BE49-F238E27FC236}">
                <a16:creationId xmlns:a16="http://schemas.microsoft.com/office/drawing/2014/main" id="{F9DA11F4-F760-4A22-4F0A-71E93BD81BE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98307" y="16429037"/>
            <a:ext cx="5257800" cy="5257800"/>
          </a:xfrm>
          <a:prstGeom prst="rect">
            <a:avLst/>
          </a:prstGeom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856F1373-84D6-53CB-043E-AD3882D1298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21653" y="16429037"/>
            <a:ext cx="5257800" cy="5257800"/>
          </a:xfrm>
          <a:prstGeom prst="rect">
            <a:avLst/>
          </a:prstGeom>
        </p:spPr>
      </p:pic>
      <p:sp>
        <p:nvSpPr>
          <p:cNvPr id="90" name="TextBox 89">
            <a:extLst>
              <a:ext uri="{FF2B5EF4-FFF2-40B4-BE49-F238E27FC236}">
                <a16:creationId xmlns:a16="http://schemas.microsoft.com/office/drawing/2014/main" id="{F840D252-97F8-F9C0-B25E-64CDC13C3F6F}"/>
              </a:ext>
            </a:extLst>
          </p:cNvPr>
          <p:cNvSpPr txBox="1"/>
          <p:nvPr/>
        </p:nvSpPr>
        <p:spPr>
          <a:xfrm>
            <a:off x="29769814" y="16103252"/>
            <a:ext cx="5495706" cy="64017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ea typeface="Baskerville" panose="02020502070401020303" pitchFamily="18" charset="0"/>
                <a:cs typeface="Arial" panose="020B0604020202020204" pitchFamily="34" charset="0"/>
              </a:rPr>
              <a:t>Increased wildfire PM</a:t>
            </a:r>
            <a:r>
              <a:rPr lang="en-US" sz="3200" baseline="-25000" dirty="0">
                <a:latin typeface="Arial" panose="020B0604020202020204" pitchFamily="34" charset="0"/>
                <a:ea typeface="Baskerville" panose="02020502070401020303" pitchFamily="18" charset="0"/>
                <a:cs typeface="Arial" panose="020B0604020202020204" pitchFamily="34" charset="0"/>
              </a:rPr>
              <a:t>2.5 </a:t>
            </a:r>
            <a:r>
              <a:rPr lang="en-US" sz="3200" dirty="0">
                <a:latin typeface="Arial" panose="020B0604020202020204" pitchFamily="34" charset="0"/>
                <a:ea typeface="Baskerville" panose="02020502070401020303" pitchFamily="18" charset="0"/>
                <a:cs typeface="Arial" panose="020B0604020202020204" pitchFamily="34" charset="0"/>
              </a:rPr>
              <a:t>concentration (per 10 𝜇𝑔/𝑚</a:t>
            </a:r>
            <a:r>
              <a:rPr lang="en-US" sz="3200" baseline="30000" dirty="0">
                <a:latin typeface="Arial" panose="020B0604020202020204" pitchFamily="34" charset="0"/>
                <a:ea typeface="Baskerville" panose="02020502070401020303" pitchFamily="18" charset="0"/>
                <a:cs typeface="Arial" panose="020B0604020202020204" pitchFamily="34" charset="0"/>
              </a:rPr>
              <a:t>3</a:t>
            </a:r>
            <a:r>
              <a:rPr lang="en-US" sz="3200" dirty="0">
                <a:latin typeface="Arial" panose="020B0604020202020204" pitchFamily="34" charset="0"/>
                <a:ea typeface="Baskerville" panose="02020502070401020303" pitchFamily="18" charset="0"/>
                <a:cs typeface="Arial" panose="020B0604020202020204" pitchFamily="34" charset="0"/>
              </a:rPr>
              <a:t>) was associated with reduced risk (RR = 0.96, 95% CI: 0.94, 0.99) of all-cause outpatient visits one day after exposure and increases on 4/5 subsequent days (RR range 1.03-1.12)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latin typeface="Arial" panose="020B0604020202020204" pitchFamily="34" charset="0"/>
              <a:ea typeface="Baskerville" panose="02020502070401020303" pitchFamily="18" charset="0"/>
              <a:cs typeface="Arial" panose="020B0604020202020204" pitchFamily="34" charset="0"/>
            </a:endParaRPr>
          </a:p>
          <a:p>
            <a:endParaRPr lang="en-US" sz="3000" b="1" dirty="0">
              <a:latin typeface="Arial" panose="020B0604020202020204" pitchFamily="34" charset="0"/>
              <a:ea typeface="Baskerville" panose="02020502070401020303" pitchFamily="18" charset="0"/>
              <a:cs typeface="Arial" panose="020B0604020202020204" pitchFamily="34" charset="0"/>
            </a:endParaRPr>
          </a:p>
          <a:p>
            <a:endParaRPr lang="en-US" sz="3000" dirty="0">
              <a:latin typeface="Arial" panose="020B0604020202020204" pitchFamily="34" charset="0"/>
              <a:ea typeface="Baskerville" panose="02020502070401020303" pitchFamily="18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27B20A44-EF32-6528-2380-363A74AD0F07}"/>
              </a:ext>
            </a:extLst>
          </p:cNvPr>
          <p:cNvSpPr txBox="1"/>
          <p:nvPr/>
        </p:nvSpPr>
        <p:spPr>
          <a:xfrm>
            <a:off x="19998246" y="21205229"/>
            <a:ext cx="6885273" cy="10912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ea typeface="Baskerville" panose="02020502070401020303" pitchFamily="18" charset="0"/>
                <a:cs typeface="Arial" panose="020B0604020202020204" pitchFamily="34" charset="0"/>
              </a:rPr>
              <a:t>CI</a:t>
            </a:r>
            <a:endParaRPr lang="en-US" sz="1600" dirty="0">
              <a:latin typeface="Arial" panose="020B0604020202020204" pitchFamily="34" charset="0"/>
              <a:ea typeface="Baskerville" panose="02020502070401020303" pitchFamily="18" charset="0"/>
              <a:cs typeface="Arial" panose="020B0604020202020204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ea typeface="Baskerville" panose="02020502070401020303" pitchFamily="18" charset="0"/>
              <a:cs typeface="Arial" panose="020B0604020202020204" pitchFamily="34" charset="0"/>
            </a:endParaRPr>
          </a:p>
          <a:p>
            <a:endParaRPr lang="en-US" sz="1600" dirty="0">
              <a:latin typeface="Arial" panose="020B0604020202020204" pitchFamily="34" charset="0"/>
              <a:ea typeface="Baskerville" panose="02020502070401020303" pitchFamily="18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B7012021-8221-012D-7AB5-1F5ECFE3ED2C}"/>
              </a:ext>
            </a:extLst>
          </p:cNvPr>
          <p:cNvSpPr txBox="1"/>
          <p:nvPr/>
        </p:nvSpPr>
        <p:spPr>
          <a:xfrm>
            <a:off x="25789446" y="21205229"/>
            <a:ext cx="6885273" cy="10912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ea typeface="Baskerville" panose="02020502070401020303" pitchFamily="18" charset="0"/>
                <a:cs typeface="Arial" panose="020B0604020202020204" pitchFamily="34" charset="0"/>
              </a:rPr>
              <a:t>CI</a:t>
            </a:r>
            <a:endParaRPr lang="en-US" sz="1600" dirty="0">
              <a:latin typeface="Arial" panose="020B0604020202020204" pitchFamily="34" charset="0"/>
              <a:ea typeface="Baskerville" panose="02020502070401020303" pitchFamily="18" charset="0"/>
              <a:cs typeface="Arial" panose="020B0604020202020204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ea typeface="Baskerville" panose="02020502070401020303" pitchFamily="18" charset="0"/>
              <a:cs typeface="Arial" panose="020B0604020202020204" pitchFamily="34" charset="0"/>
            </a:endParaRPr>
          </a:p>
          <a:p>
            <a:endParaRPr lang="en-US" sz="1600" dirty="0">
              <a:latin typeface="Arial" panose="020B0604020202020204" pitchFamily="34" charset="0"/>
              <a:ea typeface="Baskerville" panose="02020502070401020303" pitchFamily="18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48B0F148-D9F2-7110-F434-7C41D6AAD6CC}"/>
              </a:ext>
            </a:extLst>
          </p:cNvPr>
          <p:cNvSpPr txBox="1"/>
          <p:nvPr/>
        </p:nvSpPr>
        <p:spPr>
          <a:xfrm>
            <a:off x="16303927" y="15927700"/>
            <a:ext cx="9514173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0" dirty="0">
                <a:latin typeface="Arial" panose="020B0604020202020204" pitchFamily="34" charset="0"/>
                <a:ea typeface="Baskerville" panose="02020502070401020303" pitchFamily="18" charset="0"/>
                <a:cs typeface="Arial" panose="020B0604020202020204" pitchFamily="34" charset="0"/>
              </a:rPr>
              <a:t>Woolsey Fire									Getty Fire</a:t>
            </a:r>
          </a:p>
          <a:p>
            <a:endParaRPr lang="en-US" dirty="0">
              <a:latin typeface="Arial" panose="020B0604020202020204" pitchFamily="34" charset="0"/>
              <a:ea typeface="Baskerville" panose="02020502070401020303" pitchFamily="18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E13B13-27E9-B04C-19A4-319F67BACECD}"/>
              </a:ext>
            </a:extLst>
          </p:cNvPr>
          <p:cNvSpPr txBox="1"/>
          <p:nvPr/>
        </p:nvSpPr>
        <p:spPr>
          <a:xfrm>
            <a:off x="17254588" y="14686434"/>
            <a:ext cx="9479136" cy="8602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Franklin Gothic Medium" panose="020B0603020102020204" pitchFamily="34" charset="0"/>
                <a:cs typeface="Arial" panose="020B0604020202020204" pitchFamily="34" charset="0"/>
              </a:rPr>
              <a:t>PROXIMITY AND EVACUATION RESULTS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0381EA-19AA-099B-0311-318D08BA93A6}"/>
              </a:ext>
            </a:extLst>
          </p:cNvPr>
          <p:cNvSpPr txBox="1"/>
          <p:nvPr/>
        </p:nvSpPr>
        <p:spPr>
          <a:xfrm>
            <a:off x="3718719" y="30259738"/>
            <a:ext cx="5715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NIA RF1AG071024 (JAC)</a:t>
            </a:r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E73A3E1-02C8-1EC4-E406-12FC718C14E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42319" y="17829939"/>
            <a:ext cx="5486400" cy="2870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29CFBA0-79D4-B934-A1DF-C37A574802C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50551" y="17800636"/>
            <a:ext cx="4378768" cy="2915079"/>
          </a:xfrm>
          <a:prstGeom prst="rect">
            <a:avLst/>
          </a:prstGeom>
        </p:spPr>
      </p:pic>
      <p:pic>
        <p:nvPicPr>
          <p:cNvPr id="15" name="Picture 14" descr="A picture containing icon&#10;&#10;Description automatically generated">
            <a:extLst>
              <a:ext uri="{FF2B5EF4-FFF2-40B4-BE49-F238E27FC236}">
                <a16:creationId xmlns:a16="http://schemas.microsoft.com/office/drawing/2014/main" id="{60B0BB50-EB6F-F747-3B4B-21FB66B611D2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788"/>
          <a:stretch/>
        </p:blipFill>
        <p:spPr>
          <a:xfrm>
            <a:off x="26065351" y="16505237"/>
            <a:ext cx="466125" cy="1697133"/>
          </a:xfrm>
          <a:prstGeom prst="rect">
            <a:avLst/>
          </a:prstGeom>
        </p:spPr>
      </p:pic>
      <p:pic>
        <p:nvPicPr>
          <p:cNvPr id="17" name="Picture 16" descr="A picture containing clipart&#10;&#10;Description automatically generated">
            <a:extLst>
              <a:ext uri="{FF2B5EF4-FFF2-40B4-BE49-F238E27FC236}">
                <a16:creationId xmlns:a16="http://schemas.microsoft.com/office/drawing/2014/main" id="{B39221F4-40E4-D106-9775-5916D210196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45609" y="18583370"/>
            <a:ext cx="466124" cy="79778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155BD80-2C7E-6BFC-AD2C-B290E9C47C43}"/>
              </a:ext>
            </a:extLst>
          </p:cNvPr>
          <p:cNvSpPr txBox="1"/>
          <p:nvPr/>
        </p:nvSpPr>
        <p:spPr>
          <a:xfrm>
            <a:off x="26437522" y="16505237"/>
            <a:ext cx="3232235" cy="16677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460"/>
              </a:lnSpc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All-cause outpatient</a:t>
            </a:r>
          </a:p>
          <a:p>
            <a:pPr>
              <a:lnSpc>
                <a:spcPts val="2460"/>
              </a:lnSpc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Inpatient</a:t>
            </a:r>
          </a:p>
          <a:p>
            <a:pPr>
              <a:lnSpc>
                <a:spcPts val="2460"/>
              </a:lnSpc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Emergency</a:t>
            </a:r>
          </a:p>
          <a:p>
            <a:pPr>
              <a:lnSpc>
                <a:spcPts val="2460"/>
              </a:lnSpc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Inpatient cardiorespiratory</a:t>
            </a:r>
          </a:p>
          <a:p>
            <a:pPr>
              <a:lnSpc>
                <a:spcPts val="2460"/>
              </a:lnSpc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Emergency cardiorespiratory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C999A0A-259E-4433-9D95-AFE594E20127}"/>
              </a:ext>
            </a:extLst>
          </p:cNvPr>
          <p:cNvSpPr txBox="1"/>
          <p:nvPr/>
        </p:nvSpPr>
        <p:spPr>
          <a:xfrm>
            <a:off x="26470684" y="18671295"/>
            <a:ext cx="3232235" cy="7058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460"/>
              </a:lnSpc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Evacuation</a:t>
            </a:r>
          </a:p>
          <a:p>
            <a:pPr>
              <a:lnSpc>
                <a:spcPts val="2460"/>
              </a:lnSpc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Residential fire proximity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F3621B6-A954-EAAC-D5FB-10EB5F34E529}"/>
              </a:ext>
            </a:extLst>
          </p:cNvPr>
          <p:cNvSpPr txBox="1"/>
          <p:nvPr/>
        </p:nvSpPr>
        <p:spPr>
          <a:xfrm>
            <a:off x="29687838" y="14683604"/>
            <a:ext cx="7255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Franklin Gothic Medium" panose="020B0603020102020204" pitchFamily="34" charset="0"/>
                <a:ea typeface="Baskerville" panose="02020502070401020303" pitchFamily="18" charset="0"/>
                <a:cs typeface="Arial" panose="020B0604020202020204" pitchFamily="34" charset="0"/>
              </a:rPr>
              <a:t>WILDFIRE PM</a:t>
            </a:r>
            <a:r>
              <a:rPr lang="en-US" sz="3600" baseline="-25000" dirty="0">
                <a:latin typeface="Franklin Gothic Medium" panose="020B0603020102020204" pitchFamily="34" charset="0"/>
                <a:ea typeface="Baskerville" panose="02020502070401020303" pitchFamily="18" charset="0"/>
                <a:cs typeface="Arial" panose="020B0604020202020204" pitchFamily="34" charset="0"/>
              </a:rPr>
              <a:t>2.5</a:t>
            </a:r>
            <a:r>
              <a:rPr lang="en-US" sz="3600" dirty="0">
                <a:latin typeface="Franklin Gothic Medium" panose="020B0603020102020204" pitchFamily="34" charset="0"/>
                <a:ea typeface="Baskerville" panose="02020502070401020303" pitchFamily="18" charset="0"/>
                <a:cs typeface="Arial" panose="020B0604020202020204" pitchFamily="34" charset="0"/>
              </a:rPr>
              <a:t> RESULTS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DCAD2A8-68C7-1597-88DF-5A73F3806568}"/>
              </a:ext>
            </a:extLst>
          </p:cNvPr>
          <p:cNvSpPr txBox="1"/>
          <p:nvPr/>
        </p:nvSpPr>
        <p:spPr>
          <a:xfrm>
            <a:off x="26364827" y="15785155"/>
            <a:ext cx="725557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latin typeface="Arial" panose="020B0604020202020204" pitchFamily="34" charset="0"/>
                <a:ea typeface="Baskerville" panose="02020502070401020303" pitchFamily="18" charset="0"/>
                <a:cs typeface="Arial" panose="020B0604020202020204" pitchFamily="34" charset="0"/>
              </a:rPr>
              <a:t>Legend</a:t>
            </a:r>
          </a:p>
        </p:txBody>
      </p:sp>
    </p:spTree>
    <p:extLst>
      <p:ext uri="{BB962C8B-B14F-4D97-AF65-F5344CB8AC3E}">
        <p14:creationId xmlns:p14="http://schemas.microsoft.com/office/powerpoint/2010/main" val="648193187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{B25F069E-0CDE-DA45-872D-E73FED4EFD35}tf10001120</Template>
  <TotalTime>14800</TotalTime>
  <Words>456</Words>
  <Application>Microsoft Macintosh PowerPoint</Application>
  <PresentationFormat>Custom</PresentationFormat>
  <Paragraphs>59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Franklin Gothic Medium</vt:lpstr>
      <vt:lpstr>Gill Sans MT</vt:lpstr>
      <vt:lpstr>Parcel</vt:lpstr>
      <vt:lpstr>PowerPoint Presentation</vt:lpstr>
    </vt:vector>
  </TitlesOfParts>
  <Company>UC Berkeley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Child Mortality and Cohort Life Span: A Test of Diminished Entelechy Tim Bruckner *† and Ralph Catalano*  * University of California, Berkeley, School of Public Health, Department of Epidemiology † Please address correspondence to: brucknet@berkeley.edu</dc:title>
  <dc:creator>Tim Bruckner</dc:creator>
  <cp:lastModifiedBy>Heather McBrien</cp:lastModifiedBy>
  <cp:revision>301</cp:revision>
  <dcterms:created xsi:type="dcterms:W3CDTF">2006-03-21T19:54:12Z</dcterms:created>
  <dcterms:modified xsi:type="dcterms:W3CDTF">2022-06-08T15:59:34Z</dcterms:modified>
</cp:coreProperties>
</file>